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9" r:id="rId15"/>
    <p:sldId id="268" r:id="rId16"/>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E29346-7536-4D26-8CF6-98DB2E987BE5}"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423BADA-6847-4593-827C-29596AFFCF5D}" type="slidenum">
              <a:rPr lang="en-US" smtClean="0"/>
              <a:t>‹#›</a:t>
            </a:fld>
            <a:endParaRPr lang="en-US"/>
          </a:p>
        </p:txBody>
      </p:sp>
    </p:spTree>
    <p:extLst>
      <p:ext uri="{BB962C8B-B14F-4D97-AF65-F5344CB8AC3E}">
        <p14:creationId xmlns:p14="http://schemas.microsoft.com/office/powerpoint/2010/main" val="2359386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E29346-7536-4D26-8CF6-98DB2E987BE5}"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23BADA-6847-4593-827C-29596AFFCF5D}" type="slidenum">
              <a:rPr lang="en-US" smtClean="0"/>
              <a:t>‹#›</a:t>
            </a:fld>
            <a:endParaRPr lang="en-US"/>
          </a:p>
        </p:txBody>
      </p:sp>
    </p:spTree>
    <p:extLst>
      <p:ext uri="{BB962C8B-B14F-4D97-AF65-F5344CB8AC3E}">
        <p14:creationId xmlns:p14="http://schemas.microsoft.com/office/powerpoint/2010/main" val="4123828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E29346-7536-4D26-8CF6-98DB2E987BE5}"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23BADA-6847-4593-827C-29596AFFCF5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82541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DE29346-7536-4D26-8CF6-98DB2E987BE5}"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23BADA-6847-4593-827C-29596AFFCF5D}" type="slidenum">
              <a:rPr lang="en-US" smtClean="0"/>
              <a:t>‹#›</a:t>
            </a:fld>
            <a:endParaRPr lang="en-US"/>
          </a:p>
        </p:txBody>
      </p:sp>
    </p:spTree>
    <p:extLst>
      <p:ext uri="{BB962C8B-B14F-4D97-AF65-F5344CB8AC3E}">
        <p14:creationId xmlns:p14="http://schemas.microsoft.com/office/powerpoint/2010/main" val="2603575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DE29346-7536-4D26-8CF6-98DB2E987BE5}"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23BADA-6847-4593-827C-29596AFFCF5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623154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DE29346-7536-4D26-8CF6-98DB2E987BE5}"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23BADA-6847-4593-827C-29596AFFCF5D}" type="slidenum">
              <a:rPr lang="en-US" smtClean="0"/>
              <a:t>‹#›</a:t>
            </a:fld>
            <a:endParaRPr lang="en-US"/>
          </a:p>
        </p:txBody>
      </p:sp>
    </p:spTree>
    <p:extLst>
      <p:ext uri="{BB962C8B-B14F-4D97-AF65-F5344CB8AC3E}">
        <p14:creationId xmlns:p14="http://schemas.microsoft.com/office/powerpoint/2010/main" val="388456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E29346-7536-4D26-8CF6-98DB2E987BE5}"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23BADA-6847-4593-827C-29596AFFCF5D}" type="slidenum">
              <a:rPr lang="en-US" smtClean="0"/>
              <a:t>‹#›</a:t>
            </a:fld>
            <a:endParaRPr lang="en-US"/>
          </a:p>
        </p:txBody>
      </p:sp>
    </p:spTree>
    <p:extLst>
      <p:ext uri="{BB962C8B-B14F-4D97-AF65-F5344CB8AC3E}">
        <p14:creationId xmlns:p14="http://schemas.microsoft.com/office/powerpoint/2010/main" val="3088866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E29346-7536-4D26-8CF6-98DB2E987BE5}"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23BADA-6847-4593-827C-29596AFFCF5D}" type="slidenum">
              <a:rPr lang="en-US" smtClean="0"/>
              <a:t>‹#›</a:t>
            </a:fld>
            <a:endParaRPr lang="en-US"/>
          </a:p>
        </p:txBody>
      </p:sp>
    </p:spTree>
    <p:extLst>
      <p:ext uri="{BB962C8B-B14F-4D97-AF65-F5344CB8AC3E}">
        <p14:creationId xmlns:p14="http://schemas.microsoft.com/office/powerpoint/2010/main" val="3981123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E29346-7536-4D26-8CF6-98DB2E987BE5}"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23BADA-6847-4593-827C-29596AFFCF5D}" type="slidenum">
              <a:rPr lang="en-US" smtClean="0"/>
              <a:t>‹#›</a:t>
            </a:fld>
            <a:endParaRPr lang="en-US"/>
          </a:p>
        </p:txBody>
      </p:sp>
    </p:spTree>
    <p:extLst>
      <p:ext uri="{BB962C8B-B14F-4D97-AF65-F5344CB8AC3E}">
        <p14:creationId xmlns:p14="http://schemas.microsoft.com/office/powerpoint/2010/main" val="2637765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E29346-7536-4D26-8CF6-98DB2E987BE5}"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23BADA-6847-4593-827C-29596AFFCF5D}" type="slidenum">
              <a:rPr lang="en-US" smtClean="0"/>
              <a:t>‹#›</a:t>
            </a:fld>
            <a:endParaRPr lang="en-US"/>
          </a:p>
        </p:txBody>
      </p:sp>
    </p:spTree>
    <p:extLst>
      <p:ext uri="{BB962C8B-B14F-4D97-AF65-F5344CB8AC3E}">
        <p14:creationId xmlns:p14="http://schemas.microsoft.com/office/powerpoint/2010/main" val="3350948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E29346-7536-4D26-8CF6-98DB2E987BE5}"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423BADA-6847-4593-827C-29596AFFCF5D}" type="slidenum">
              <a:rPr lang="en-US" smtClean="0"/>
              <a:t>‹#›</a:t>
            </a:fld>
            <a:endParaRPr lang="en-US"/>
          </a:p>
        </p:txBody>
      </p:sp>
    </p:spTree>
    <p:extLst>
      <p:ext uri="{BB962C8B-B14F-4D97-AF65-F5344CB8AC3E}">
        <p14:creationId xmlns:p14="http://schemas.microsoft.com/office/powerpoint/2010/main" val="3320791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E29346-7536-4D26-8CF6-98DB2E987BE5}" type="datetimeFigureOut">
              <a:rPr lang="en-US" smtClean="0"/>
              <a:t>12/9/2021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423BADA-6847-4593-827C-29596AFFCF5D}" type="slidenum">
              <a:rPr lang="en-US" smtClean="0"/>
              <a:t>‹#›</a:t>
            </a:fld>
            <a:endParaRPr lang="en-US"/>
          </a:p>
        </p:txBody>
      </p:sp>
    </p:spTree>
    <p:extLst>
      <p:ext uri="{BB962C8B-B14F-4D97-AF65-F5344CB8AC3E}">
        <p14:creationId xmlns:p14="http://schemas.microsoft.com/office/powerpoint/2010/main" val="1583365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E29346-7536-4D26-8CF6-98DB2E987BE5}" type="datetimeFigureOut">
              <a:rPr lang="en-US" smtClean="0"/>
              <a:t>12/9/2021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423BADA-6847-4593-827C-29596AFFCF5D}" type="slidenum">
              <a:rPr lang="en-US" smtClean="0"/>
              <a:t>‹#›</a:t>
            </a:fld>
            <a:endParaRPr lang="en-US"/>
          </a:p>
        </p:txBody>
      </p:sp>
    </p:spTree>
    <p:extLst>
      <p:ext uri="{BB962C8B-B14F-4D97-AF65-F5344CB8AC3E}">
        <p14:creationId xmlns:p14="http://schemas.microsoft.com/office/powerpoint/2010/main" val="919039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29346-7536-4D26-8CF6-98DB2E987BE5}" type="datetimeFigureOut">
              <a:rPr lang="en-US" smtClean="0"/>
              <a:t>12/9/2021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423BADA-6847-4593-827C-29596AFFCF5D}" type="slidenum">
              <a:rPr lang="en-US" smtClean="0"/>
              <a:t>‹#›</a:t>
            </a:fld>
            <a:endParaRPr lang="en-US"/>
          </a:p>
        </p:txBody>
      </p:sp>
    </p:spTree>
    <p:extLst>
      <p:ext uri="{BB962C8B-B14F-4D97-AF65-F5344CB8AC3E}">
        <p14:creationId xmlns:p14="http://schemas.microsoft.com/office/powerpoint/2010/main" val="2671652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DE29346-7536-4D26-8CF6-98DB2E987BE5}"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423BADA-6847-4593-827C-29596AFFCF5D}" type="slidenum">
              <a:rPr lang="en-US" smtClean="0"/>
              <a:t>‹#›</a:t>
            </a:fld>
            <a:endParaRPr lang="en-US"/>
          </a:p>
        </p:txBody>
      </p:sp>
    </p:spTree>
    <p:extLst>
      <p:ext uri="{BB962C8B-B14F-4D97-AF65-F5344CB8AC3E}">
        <p14:creationId xmlns:p14="http://schemas.microsoft.com/office/powerpoint/2010/main" val="1515363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DE29346-7536-4D26-8CF6-98DB2E987BE5}"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23BADA-6847-4593-827C-29596AFFCF5D}" type="slidenum">
              <a:rPr lang="en-US" smtClean="0"/>
              <a:t>‹#›</a:t>
            </a:fld>
            <a:endParaRPr lang="en-US"/>
          </a:p>
        </p:txBody>
      </p:sp>
    </p:spTree>
    <p:extLst>
      <p:ext uri="{BB962C8B-B14F-4D97-AF65-F5344CB8AC3E}">
        <p14:creationId xmlns:p14="http://schemas.microsoft.com/office/powerpoint/2010/main" val="47720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DE29346-7536-4D26-8CF6-98DB2E987BE5}" type="datetimeFigureOut">
              <a:rPr lang="en-US" smtClean="0"/>
              <a:t>12/9/2021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423BADA-6847-4593-827C-29596AFFCF5D}" type="slidenum">
              <a:rPr lang="en-US" smtClean="0"/>
              <a:t>‹#›</a:t>
            </a:fld>
            <a:endParaRPr lang="en-US"/>
          </a:p>
        </p:txBody>
      </p:sp>
    </p:spTree>
    <p:extLst>
      <p:ext uri="{BB962C8B-B14F-4D97-AF65-F5344CB8AC3E}">
        <p14:creationId xmlns:p14="http://schemas.microsoft.com/office/powerpoint/2010/main" val="3400959033"/>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2343" y="1147155"/>
            <a:ext cx="10623664" cy="2225375"/>
          </a:xfrm>
        </p:spPr>
        <p:txBody>
          <a:bodyPr>
            <a:normAutofit/>
          </a:bodyPr>
          <a:lstStyle/>
          <a:p>
            <a:pPr algn="ctr"/>
            <a:r>
              <a:rPr lang="en-US" sz="6000" dirty="0" smtClean="0"/>
              <a:t>Hours of Work </a:t>
            </a:r>
            <a:br>
              <a:rPr lang="en-US" sz="6000" dirty="0" smtClean="0"/>
            </a:br>
            <a:r>
              <a:rPr lang="en-US" sz="6000" dirty="0" smtClean="0"/>
              <a:t>Proposed Policy Revisions</a:t>
            </a:r>
            <a:endParaRPr lang="en-US" sz="6000" dirty="0"/>
          </a:p>
        </p:txBody>
      </p:sp>
      <p:sp>
        <p:nvSpPr>
          <p:cNvPr id="4" name="TextBox 3"/>
          <p:cNvSpPr txBox="1"/>
          <p:nvPr/>
        </p:nvSpPr>
        <p:spPr>
          <a:xfrm>
            <a:off x="7714212" y="5270269"/>
            <a:ext cx="3557847" cy="646331"/>
          </a:xfrm>
          <a:prstGeom prst="rect">
            <a:avLst/>
          </a:prstGeom>
          <a:noFill/>
        </p:spPr>
        <p:txBody>
          <a:bodyPr wrap="square" rtlCol="0">
            <a:spAutoFit/>
          </a:bodyPr>
          <a:lstStyle/>
          <a:p>
            <a:r>
              <a:rPr lang="en-US" dirty="0" smtClean="0"/>
              <a:t>January</a:t>
            </a:r>
            <a:r>
              <a:rPr lang="en-US" dirty="0" smtClean="0"/>
              <a:t> </a:t>
            </a:r>
            <a:r>
              <a:rPr lang="en-US" dirty="0" smtClean="0"/>
              <a:t>11</a:t>
            </a:r>
            <a:r>
              <a:rPr lang="en-US" dirty="0" smtClean="0"/>
              <a:t>, 2022</a:t>
            </a:r>
          </a:p>
          <a:p>
            <a:r>
              <a:rPr lang="en-US" dirty="0" smtClean="0"/>
              <a:t>Work </a:t>
            </a:r>
            <a:r>
              <a:rPr lang="en-US" dirty="0" smtClean="0"/>
              <a:t>Session Presentation</a:t>
            </a:r>
            <a:endParaRPr lang="en-US" dirty="0"/>
          </a:p>
        </p:txBody>
      </p:sp>
    </p:spTree>
    <p:extLst>
      <p:ext uri="{BB962C8B-B14F-4D97-AF65-F5344CB8AC3E}">
        <p14:creationId xmlns:p14="http://schemas.microsoft.com/office/powerpoint/2010/main" val="3401856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05926"/>
          </a:xfrm>
        </p:spPr>
        <p:txBody>
          <a:bodyPr/>
          <a:lstStyle/>
          <a:p>
            <a:pPr algn="ctr"/>
            <a:r>
              <a:rPr lang="en-US" dirty="0" smtClean="0"/>
              <a:t>Guidelines </a:t>
            </a:r>
            <a:r>
              <a:rPr lang="en-US" dirty="0" err="1" smtClean="0"/>
              <a:t>Cont</a:t>
            </a:r>
            <a:r>
              <a:rPr lang="en-US" dirty="0" smtClean="0"/>
              <a:t>….</a:t>
            </a:r>
            <a:endParaRPr lang="en-US" dirty="0"/>
          </a:p>
        </p:txBody>
      </p:sp>
      <p:sp>
        <p:nvSpPr>
          <p:cNvPr id="3" name="Content Placeholder 2"/>
          <p:cNvSpPr>
            <a:spLocks noGrp="1"/>
          </p:cNvSpPr>
          <p:nvPr>
            <p:ph idx="1"/>
          </p:nvPr>
        </p:nvSpPr>
        <p:spPr>
          <a:xfrm>
            <a:off x="1637607" y="1512915"/>
            <a:ext cx="9867005" cy="4921135"/>
          </a:xfrm>
        </p:spPr>
        <p:txBody>
          <a:bodyPr/>
          <a:lstStyle/>
          <a:p>
            <a:r>
              <a:rPr lang="en-US" dirty="0" smtClean="0"/>
              <a:t>Voice over IP phones for the computer and configuration for extension to cellular phone may be used if available.  IT can assist in this configuration. </a:t>
            </a:r>
          </a:p>
          <a:p>
            <a:r>
              <a:rPr lang="en-US" dirty="0" smtClean="0"/>
              <a:t>VPN software is only authorized for county-owned computers.  Use of VPN from public internet is not authorized except when the connection is approved by the Director of IT.</a:t>
            </a:r>
          </a:p>
          <a:p>
            <a:r>
              <a:rPr lang="en-US" dirty="0" smtClean="0"/>
              <a:t>Standard office supplies can be used as needed and should be authorized by the supervisor to take to the remote work location.</a:t>
            </a:r>
          </a:p>
          <a:p>
            <a:r>
              <a:rPr lang="en-US" dirty="0" smtClean="0"/>
              <a:t>County printers are an exception and must be approved by the Director.</a:t>
            </a:r>
          </a:p>
          <a:p>
            <a:r>
              <a:rPr lang="en-US" dirty="0" smtClean="0"/>
              <a:t>Equipment failure must be brought to the attention of the supervisor and IT.  State workers using state devices will notify VCCC of the device failure and discuss the impact with their supervisor.</a:t>
            </a:r>
          </a:p>
          <a:p>
            <a:r>
              <a:rPr lang="en-US" dirty="0" smtClean="0"/>
              <a:t>Telephones or cell phones and internet service are at the employee’s expense.</a:t>
            </a:r>
          </a:p>
          <a:p>
            <a:r>
              <a:rPr lang="en-US" dirty="0" smtClean="0"/>
              <a:t>Unauthorized persons are prohibited from using county equipment.</a:t>
            </a:r>
          </a:p>
        </p:txBody>
      </p:sp>
    </p:spTree>
    <p:extLst>
      <p:ext uri="{BB962C8B-B14F-4D97-AF65-F5344CB8AC3E}">
        <p14:creationId xmlns:p14="http://schemas.microsoft.com/office/powerpoint/2010/main" val="238860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38930"/>
          </a:xfrm>
        </p:spPr>
        <p:txBody>
          <a:bodyPr/>
          <a:lstStyle/>
          <a:p>
            <a:pPr algn="ctr"/>
            <a:r>
              <a:rPr lang="en-US" dirty="0" smtClean="0"/>
              <a:t>Liability and Work-related Injuries</a:t>
            </a:r>
            <a:endParaRPr lang="en-US" dirty="0"/>
          </a:p>
        </p:txBody>
      </p:sp>
      <p:sp>
        <p:nvSpPr>
          <p:cNvPr id="3" name="Content Placeholder 2"/>
          <p:cNvSpPr>
            <a:spLocks noGrp="1"/>
          </p:cNvSpPr>
          <p:nvPr>
            <p:ph idx="1"/>
          </p:nvPr>
        </p:nvSpPr>
        <p:spPr>
          <a:xfrm>
            <a:off x="2028305" y="1463040"/>
            <a:ext cx="9476307" cy="4448182"/>
          </a:xfrm>
        </p:spPr>
        <p:txBody>
          <a:bodyPr/>
          <a:lstStyle/>
          <a:p>
            <a:r>
              <a:rPr lang="en-US" dirty="0" smtClean="0"/>
              <a:t>The determination of compensability for remote work site injuries/occupational disease shall be determined like any other off site location for purposes of Workers Compensation.  </a:t>
            </a:r>
          </a:p>
          <a:p>
            <a:r>
              <a:rPr lang="en-US" dirty="0" smtClean="0"/>
              <a:t>The employee will notify the supervisor immediately if there is an accident or injury.</a:t>
            </a:r>
          </a:p>
          <a:p>
            <a:r>
              <a:rPr lang="en-US" dirty="0" smtClean="0"/>
              <a:t>Employees will complete a safety self-certification checklist (Appendix C) of the Remote work packet and that form will be kept on file in HR.  </a:t>
            </a:r>
          </a:p>
          <a:p>
            <a:pPr marL="0" indent="0">
              <a:buNone/>
            </a:pPr>
            <a:endParaRPr lang="en-US" dirty="0"/>
          </a:p>
        </p:txBody>
      </p:sp>
    </p:spTree>
    <p:extLst>
      <p:ext uri="{BB962C8B-B14F-4D97-AF65-F5344CB8AC3E}">
        <p14:creationId xmlns:p14="http://schemas.microsoft.com/office/powerpoint/2010/main" val="3411539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39177"/>
          </a:xfrm>
        </p:spPr>
        <p:txBody>
          <a:bodyPr/>
          <a:lstStyle/>
          <a:p>
            <a:pPr algn="ctr"/>
            <a:r>
              <a:rPr lang="en-US" dirty="0" smtClean="0"/>
              <a:t>Other Items</a:t>
            </a:r>
            <a:endParaRPr lang="en-US" dirty="0"/>
          </a:p>
        </p:txBody>
      </p:sp>
      <p:sp>
        <p:nvSpPr>
          <p:cNvPr id="3" name="Content Placeholder 2"/>
          <p:cNvSpPr>
            <a:spLocks noGrp="1"/>
          </p:cNvSpPr>
          <p:nvPr>
            <p:ph idx="1"/>
          </p:nvPr>
        </p:nvSpPr>
        <p:spPr>
          <a:xfrm>
            <a:off x="1396538" y="1429789"/>
            <a:ext cx="10108074" cy="4481433"/>
          </a:xfrm>
        </p:spPr>
        <p:txBody>
          <a:bodyPr/>
          <a:lstStyle/>
          <a:p>
            <a:r>
              <a:rPr lang="en-US" dirty="0" smtClean="0"/>
              <a:t>Remote work is  not a substitute for child care, elder care or other dependent care responsibilities.  The employee may only provide limited care on occasion in a remote work location.</a:t>
            </a:r>
          </a:p>
          <a:p>
            <a:r>
              <a:rPr lang="en-US" dirty="0" smtClean="0"/>
              <a:t>Use of private cars for attendance at work related meetings or reporting to the primary work location will not be reimbursed.  This is considered normal commuting.</a:t>
            </a:r>
          </a:p>
          <a:p>
            <a:r>
              <a:rPr lang="en-US" dirty="0" smtClean="0"/>
              <a:t>Adverse Weather – Employees may be required to work on-site when needed for emergency situations.  If the county closes due to adverse weather, the employee will end his/her remote work day.</a:t>
            </a:r>
          </a:p>
          <a:p>
            <a:r>
              <a:rPr lang="en-US" dirty="0" smtClean="0"/>
              <a:t>In the event that there is risk of exposure and transmission of pandemic viruses and other contagious diseases through the workplace, the remote work policies may be modified by the HR Director.  For example, employees may need to work while children are at home, work other than normal business hours, or work during the public health emergency.</a:t>
            </a:r>
            <a:endParaRPr lang="en-US" dirty="0"/>
          </a:p>
        </p:txBody>
      </p:sp>
    </p:spTree>
    <p:extLst>
      <p:ext uri="{BB962C8B-B14F-4D97-AF65-F5344CB8AC3E}">
        <p14:creationId xmlns:p14="http://schemas.microsoft.com/office/powerpoint/2010/main" val="1066602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30865"/>
          </a:xfrm>
        </p:spPr>
        <p:txBody>
          <a:bodyPr/>
          <a:lstStyle/>
          <a:p>
            <a:pPr algn="ctr"/>
            <a:r>
              <a:rPr lang="en-US" dirty="0" smtClean="0"/>
              <a:t>Other Items</a:t>
            </a:r>
            <a:endParaRPr lang="en-US" dirty="0"/>
          </a:p>
        </p:txBody>
      </p:sp>
      <p:sp>
        <p:nvSpPr>
          <p:cNvPr id="3" name="Content Placeholder 2"/>
          <p:cNvSpPr>
            <a:spLocks noGrp="1"/>
          </p:cNvSpPr>
          <p:nvPr>
            <p:ph idx="1"/>
          </p:nvPr>
        </p:nvSpPr>
        <p:spPr>
          <a:xfrm>
            <a:off x="1238596" y="1454727"/>
            <a:ext cx="10266016" cy="4838008"/>
          </a:xfrm>
        </p:spPr>
        <p:txBody>
          <a:bodyPr/>
          <a:lstStyle/>
          <a:p>
            <a:r>
              <a:rPr lang="en-US" dirty="0" smtClean="0"/>
              <a:t>Telephone or Internet outage – In the event of an outage at the remote work location, the employee should get direction from their supervisor to discuss whether to report to the county work location, work from an alternate location, work on assignments not impacted by loss of service or take annual leave or PTO.</a:t>
            </a:r>
          </a:p>
          <a:p>
            <a:r>
              <a:rPr lang="en-US" dirty="0" smtClean="0"/>
              <a:t>All modifications to work agreement must be approved by the Director in advance.</a:t>
            </a:r>
          </a:p>
          <a:p>
            <a:r>
              <a:rPr lang="en-US" dirty="0" smtClean="0"/>
              <a:t>Work agreement should be reviewed when the employee’s job, role, work assignment or supervisor changes.  Remote work agreements are not transferred from one position or supervisor to another.</a:t>
            </a:r>
          </a:p>
          <a:p>
            <a:r>
              <a:rPr lang="en-US" dirty="0" smtClean="0"/>
              <a:t>If a supervisor is working remotely and a new employee is hired and requires training, the remote working should stop so the new employee can receive proper hands-on training.  Once the employee is trained, the supervisor may resume the work agreement that was in place.</a:t>
            </a:r>
          </a:p>
          <a:p>
            <a:r>
              <a:rPr lang="en-US" dirty="0" smtClean="0"/>
              <a:t>All county policies and procedures must be adhered to while remote working.</a:t>
            </a:r>
            <a:endParaRPr lang="en-US" dirty="0"/>
          </a:p>
        </p:txBody>
      </p:sp>
    </p:spTree>
    <p:extLst>
      <p:ext uri="{BB962C8B-B14F-4D97-AF65-F5344CB8AC3E}">
        <p14:creationId xmlns:p14="http://schemas.microsoft.com/office/powerpoint/2010/main" val="3536277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811" y="624110"/>
            <a:ext cx="9276801" cy="1280890"/>
          </a:xfrm>
        </p:spPr>
        <p:txBody>
          <a:bodyPr/>
          <a:lstStyle/>
          <a:p>
            <a:pPr algn="ctr"/>
            <a:r>
              <a:rPr lang="en-US" dirty="0" smtClean="0"/>
              <a:t>Other Localities who Offer Remote Work &amp; Feedback from their HR Dept.</a:t>
            </a:r>
            <a:endParaRPr lang="en-US" dirty="0"/>
          </a:p>
        </p:txBody>
      </p:sp>
      <p:sp>
        <p:nvSpPr>
          <p:cNvPr id="3" name="Content Placeholder 2"/>
          <p:cNvSpPr>
            <a:spLocks noGrp="1"/>
          </p:cNvSpPr>
          <p:nvPr>
            <p:ph idx="1"/>
          </p:nvPr>
        </p:nvSpPr>
        <p:spPr>
          <a:xfrm>
            <a:off x="1088967" y="1905000"/>
            <a:ext cx="10415645" cy="4628804"/>
          </a:xfrm>
        </p:spPr>
        <p:txBody>
          <a:bodyPr>
            <a:normAutofit fontScale="85000" lnSpcReduction="10000"/>
          </a:bodyPr>
          <a:lstStyle/>
          <a:p>
            <a:r>
              <a:rPr lang="en-US" b="1" dirty="0" smtClean="0"/>
              <a:t>Chesterfield</a:t>
            </a:r>
            <a:r>
              <a:rPr lang="en-US" dirty="0" smtClean="0"/>
              <a:t> – “Have not suffered a loss of productivity but in most cases, the employee has been more productive”</a:t>
            </a:r>
          </a:p>
          <a:p>
            <a:r>
              <a:rPr lang="en-US" b="1" dirty="0" smtClean="0"/>
              <a:t>New Kent </a:t>
            </a:r>
            <a:r>
              <a:rPr lang="en-US" dirty="0" smtClean="0"/>
              <a:t>– “Currently nobody teleworking but did this for 3 months during the height of COVID.  Didn’t work for every department or position.”</a:t>
            </a:r>
          </a:p>
          <a:p>
            <a:r>
              <a:rPr lang="en-US" b="1" dirty="0" smtClean="0"/>
              <a:t>Virginia Beach </a:t>
            </a:r>
            <a:r>
              <a:rPr lang="en-US" dirty="0" smtClean="0"/>
              <a:t>– “Allow partial telework, up to the Directors if they allow employees to participate.  Overall has been good.”</a:t>
            </a:r>
          </a:p>
          <a:p>
            <a:r>
              <a:rPr lang="en-US" b="1" dirty="0" smtClean="0"/>
              <a:t>Chesapeake</a:t>
            </a:r>
            <a:r>
              <a:rPr lang="en-US" dirty="0" smtClean="0"/>
              <a:t> – “Experienced a few issues with people wanting to telework full time.  Coached supervisors on clear goals and expectations.”</a:t>
            </a:r>
          </a:p>
          <a:p>
            <a:r>
              <a:rPr lang="en-US" b="1" dirty="0" smtClean="0"/>
              <a:t>Hopewell</a:t>
            </a:r>
            <a:r>
              <a:rPr lang="en-US" dirty="0" smtClean="0"/>
              <a:t> – “Teleworking is allowed in limited situations.  Some employees are more productive than others.”</a:t>
            </a:r>
          </a:p>
          <a:p>
            <a:r>
              <a:rPr lang="en-US" b="1" dirty="0" smtClean="0"/>
              <a:t>Dinwiddie</a:t>
            </a:r>
            <a:r>
              <a:rPr lang="en-US" dirty="0" smtClean="0"/>
              <a:t> – “Allowed at times and was encouraged at the onset of COVID.  The Director has discretion and there have been no challenges.</a:t>
            </a:r>
          </a:p>
          <a:p>
            <a:r>
              <a:rPr lang="en-US" b="1" dirty="0" smtClean="0"/>
              <a:t>Colonial Heights </a:t>
            </a:r>
            <a:r>
              <a:rPr lang="en-US" dirty="0" smtClean="0"/>
              <a:t>– “No policy in place and was only allowed until 7/2021 and only case-by-case since then.”</a:t>
            </a:r>
          </a:p>
          <a:p>
            <a:r>
              <a:rPr lang="en-US" b="1" dirty="0" smtClean="0"/>
              <a:t>Loudoun</a:t>
            </a:r>
            <a:r>
              <a:rPr lang="en-US" dirty="0" smtClean="0"/>
              <a:t> – “yes, when work can be performed off-site, it is allowed.  No policy in place.”</a:t>
            </a:r>
          </a:p>
          <a:p>
            <a:r>
              <a:rPr lang="en-US" b="1" dirty="0" smtClean="0"/>
              <a:t>Orange</a:t>
            </a:r>
            <a:r>
              <a:rPr lang="en-US" dirty="0" smtClean="0"/>
              <a:t> – “Had a temporary policy during the height of COVID and had success.  They are in the process of finalizing a policy by January.  Dept. Directors have discretion on who is able to telework.”</a:t>
            </a:r>
            <a:endParaRPr lang="en-US" dirty="0"/>
          </a:p>
        </p:txBody>
      </p:sp>
    </p:spTree>
    <p:extLst>
      <p:ext uri="{BB962C8B-B14F-4D97-AF65-F5344CB8AC3E}">
        <p14:creationId xmlns:p14="http://schemas.microsoft.com/office/powerpoint/2010/main" val="3958022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3992"/>
          </a:xfrm>
        </p:spPr>
        <p:txBody>
          <a:bodyPr/>
          <a:lstStyle/>
          <a:p>
            <a:pPr algn="ctr"/>
            <a:r>
              <a:rPr lang="en-US" dirty="0" smtClean="0"/>
              <a:t>Next Steps</a:t>
            </a:r>
            <a:endParaRPr lang="en-US" dirty="0"/>
          </a:p>
        </p:txBody>
      </p:sp>
      <p:sp>
        <p:nvSpPr>
          <p:cNvPr id="3" name="Content Placeholder 2"/>
          <p:cNvSpPr>
            <a:spLocks noGrp="1"/>
          </p:cNvSpPr>
          <p:nvPr>
            <p:ph idx="1"/>
          </p:nvPr>
        </p:nvSpPr>
        <p:spPr>
          <a:xfrm>
            <a:off x="1712422" y="1579418"/>
            <a:ext cx="9792190" cy="4331804"/>
          </a:xfrm>
        </p:spPr>
        <p:txBody>
          <a:bodyPr/>
          <a:lstStyle/>
          <a:p>
            <a:r>
              <a:rPr lang="en-US" dirty="0" smtClean="0"/>
              <a:t>Consider any revisions the Board would like to see and bring changes back to a future work session.</a:t>
            </a:r>
          </a:p>
          <a:p>
            <a:r>
              <a:rPr lang="en-US" dirty="0" smtClean="0"/>
              <a:t>DSS has been doing some telework since 2017 and has not had issues</a:t>
            </a:r>
            <a:r>
              <a:rPr lang="en-US" dirty="0" smtClean="0"/>
              <a:t>.  </a:t>
            </a:r>
            <a:r>
              <a:rPr lang="en-US" dirty="0" smtClean="0"/>
              <a:t>17 other departments have allowed it on a limited basis during the pandemic.</a:t>
            </a:r>
            <a:endParaRPr lang="en-US" dirty="0" smtClean="0"/>
          </a:p>
          <a:p>
            <a:r>
              <a:rPr lang="en-US" dirty="0" smtClean="0"/>
              <a:t>Some employees in other departments allow flexible schedules as needed and some have worked remotely without issue during the pandemic or for some other emergency situation.</a:t>
            </a:r>
          </a:p>
          <a:p>
            <a:r>
              <a:rPr lang="en-US" dirty="0" smtClean="0"/>
              <a:t>This </a:t>
            </a:r>
            <a:r>
              <a:rPr lang="en-US" dirty="0" smtClean="0"/>
              <a:t>policy could be added to tonight’s agenda for adoption – if issues are identified once implemented, we can revise the policy as needed for the Board’s approval at a later meeting.</a:t>
            </a:r>
            <a:endParaRPr lang="en-US" dirty="0"/>
          </a:p>
        </p:txBody>
      </p:sp>
    </p:spTree>
    <p:extLst>
      <p:ext uri="{BB962C8B-B14F-4D97-AF65-F5344CB8AC3E}">
        <p14:creationId xmlns:p14="http://schemas.microsoft.com/office/powerpoint/2010/main" val="1939610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from November 23 Work Session</a:t>
            </a:r>
            <a:endParaRPr lang="en-US" dirty="0"/>
          </a:p>
        </p:txBody>
      </p:sp>
      <p:sp>
        <p:nvSpPr>
          <p:cNvPr id="3" name="Content Placeholder 2"/>
          <p:cNvSpPr>
            <a:spLocks noGrp="1"/>
          </p:cNvSpPr>
          <p:nvPr>
            <p:ph idx="1"/>
          </p:nvPr>
        </p:nvSpPr>
        <p:spPr>
          <a:xfrm>
            <a:off x="2589212" y="1612669"/>
            <a:ext cx="8915400" cy="4971011"/>
          </a:xfrm>
        </p:spPr>
        <p:txBody>
          <a:bodyPr/>
          <a:lstStyle/>
          <a:p>
            <a:r>
              <a:rPr lang="en-US" dirty="0" smtClean="0"/>
              <a:t>Section 20.5 was revised to state that employees cannot work remotely outside of the State of Virginia due to state-to-state payroll/taxation requirements.</a:t>
            </a:r>
          </a:p>
          <a:p>
            <a:r>
              <a:rPr lang="en-US" dirty="0" smtClean="0"/>
              <a:t>Directors were polled on the following (feedback sent to the BOS 12/2):</a:t>
            </a:r>
          </a:p>
          <a:p>
            <a:pPr marL="0" indent="0">
              <a:buNone/>
            </a:pPr>
            <a:r>
              <a:rPr lang="en-US" dirty="0"/>
              <a:t>	</a:t>
            </a:r>
            <a:r>
              <a:rPr lang="en-US" dirty="0" smtClean="0"/>
              <a:t>have employees worked remotely to this point?</a:t>
            </a:r>
          </a:p>
          <a:p>
            <a:pPr marL="0" indent="0">
              <a:buNone/>
            </a:pPr>
            <a:r>
              <a:rPr lang="en-US" dirty="0"/>
              <a:t>	</a:t>
            </a:r>
            <a:r>
              <a:rPr lang="en-US" dirty="0" smtClean="0"/>
              <a:t>was it a positive or negative experience?</a:t>
            </a:r>
          </a:p>
          <a:p>
            <a:pPr marL="0" indent="0">
              <a:buNone/>
            </a:pPr>
            <a:r>
              <a:rPr lang="en-US" dirty="0"/>
              <a:t>	</a:t>
            </a:r>
            <a:r>
              <a:rPr lang="en-US" dirty="0" smtClean="0"/>
              <a:t>What criteria would they consider to make remote work a success?</a:t>
            </a:r>
          </a:p>
          <a:p>
            <a:pPr marL="0" indent="0">
              <a:buNone/>
            </a:pPr>
            <a:r>
              <a:rPr lang="en-US" dirty="0"/>
              <a:t>	</a:t>
            </a:r>
            <a:r>
              <a:rPr lang="en-US" dirty="0" smtClean="0"/>
              <a:t>which positions can telework and which cannot and why?</a:t>
            </a:r>
          </a:p>
          <a:p>
            <a:pPr marL="0" indent="0">
              <a:buNone/>
            </a:pPr>
            <a:r>
              <a:rPr lang="en-US" dirty="0"/>
              <a:t>	</a:t>
            </a:r>
            <a:r>
              <a:rPr lang="en-US" dirty="0" smtClean="0"/>
              <a:t>Do you have the proper IT resources needed to telework?</a:t>
            </a:r>
          </a:p>
        </p:txBody>
      </p:sp>
    </p:spTree>
    <p:extLst>
      <p:ext uri="{BB962C8B-B14F-4D97-AF65-F5344CB8AC3E}">
        <p14:creationId xmlns:p14="http://schemas.microsoft.com/office/powerpoint/2010/main" val="1226262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Recap of </a:t>
            </a:r>
            <a:r>
              <a:rPr lang="en-US" dirty="0" smtClean="0"/>
              <a:t>Hours </a:t>
            </a:r>
            <a:r>
              <a:rPr lang="en-US" dirty="0" smtClean="0"/>
              <a:t>of Work 20.1 &amp; Flexible Work Scheduling 20.2</a:t>
            </a:r>
            <a:endParaRPr lang="en-US" dirty="0"/>
          </a:p>
        </p:txBody>
      </p:sp>
      <p:sp>
        <p:nvSpPr>
          <p:cNvPr id="3" name="Content Placeholder 2"/>
          <p:cNvSpPr>
            <a:spLocks noGrp="1"/>
          </p:cNvSpPr>
          <p:nvPr>
            <p:ph idx="1"/>
          </p:nvPr>
        </p:nvSpPr>
        <p:spPr/>
        <p:txBody>
          <a:bodyPr/>
          <a:lstStyle/>
          <a:p>
            <a:r>
              <a:rPr lang="en-US" dirty="0" smtClean="0"/>
              <a:t>Language was added to section 20.1 to clarify that meal periods of at least 30 minutes are not paid.  If the employee does not receive this break, they are considered working hours and shall be paid.</a:t>
            </a:r>
          </a:p>
          <a:p>
            <a:pPr marL="0" indent="0">
              <a:buNone/>
            </a:pPr>
            <a:endParaRPr lang="en-US" dirty="0"/>
          </a:p>
          <a:p>
            <a:r>
              <a:rPr lang="en-US" dirty="0" smtClean="0"/>
              <a:t>Flexible work schedule MAY be considered by Directors.</a:t>
            </a:r>
          </a:p>
          <a:p>
            <a:r>
              <a:rPr lang="en-US" dirty="0" smtClean="0"/>
              <a:t>Must be within the work week (Sun. - Sat.) for non-exempt.</a:t>
            </a:r>
          </a:p>
          <a:p>
            <a:r>
              <a:rPr lang="en-US" dirty="0" smtClean="0"/>
              <a:t>Must be within the timesheet period for exempt.</a:t>
            </a:r>
            <a:endParaRPr lang="en-US" dirty="0"/>
          </a:p>
        </p:txBody>
      </p:sp>
    </p:spTree>
    <p:extLst>
      <p:ext uri="{BB962C8B-B14F-4D97-AF65-F5344CB8AC3E}">
        <p14:creationId xmlns:p14="http://schemas.microsoft.com/office/powerpoint/2010/main" val="553232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New Section Remote Work (20.3)</a:t>
            </a:r>
            <a:endParaRPr lang="en-US" dirty="0"/>
          </a:p>
        </p:txBody>
      </p:sp>
      <p:sp>
        <p:nvSpPr>
          <p:cNvPr id="3" name="Content Placeholder 2"/>
          <p:cNvSpPr>
            <a:spLocks noGrp="1"/>
          </p:cNvSpPr>
          <p:nvPr>
            <p:ph idx="1"/>
          </p:nvPr>
        </p:nvSpPr>
        <p:spPr/>
        <p:txBody>
          <a:bodyPr/>
          <a:lstStyle/>
          <a:p>
            <a:r>
              <a:rPr lang="en-US" dirty="0" smtClean="0"/>
              <a:t>Alternative work arrangements for employees who are eligible.</a:t>
            </a:r>
          </a:p>
          <a:p>
            <a:r>
              <a:rPr lang="en-US" dirty="0" smtClean="0"/>
              <a:t>Viable option for some departments and will not work for others.</a:t>
            </a:r>
          </a:p>
          <a:p>
            <a:r>
              <a:rPr lang="en-US" dirty="0" smtClean="0"/>
              <a:t>Customer service remains a top priority regardless of where work is performed.</a:t>
            </a:r>
          </a:p>
          <a:p>
            <a:r>
              <a:rPr lang="en-US" dirty="0" smtClean="0"/>
              <a:t>Offers employees to deliver customer service in a flexible manner.</a:t>
            </a:r>
          </a:p>
          <a:p>
            <a:r>
              <a:rPr lang="en-US" dirty="0" smtClean="0"/>
              <a:t>Helps in recruiting and retaining the best employees due to the flexibility.</a:t>
            </a:r>
          </a:p>
          <a:p>
            <a:pPr marL="0" indent="0">
              <a:buNone/>
            </a:pPr>
            <a:endParaRPr lang="en-US" dirty="0"/>
          </a:p>
        </p:txBody>
      </p:sp>
    </p:spTree>
    <p:extLst>
      <p:ext uri="{BB962C8B-B14F-4D97-AF65-F5344CB8AC3E}">
        <p14:creationId xmlns:p14="http://schemas.microsoft.com/office/powerpoint/2010/main" val="423695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Eligibility(20.5)</a:t>
            </a:r>
            <a:endParaRPr lang="en-US" dirty="0"/>
          </a:p>
        </p:txBody>
      </p:sp>
      <p:sp>
        <p:nvSpPr>
          <p:cNvPr id="3" name="Content Placeholder 2"/>
          <p:cNvSpPr>
            <a:spLocks noGrp="1"/>
          </p:cNvSpPr>
          <p:nvPr>
            <p:ph idx="1"/>
          </p:nvPr>
        </p:nvSpPr>
        <p:spPr/>
        <p:txBody>
          <a:bodyPr/>
          <a:lstStyle/>
          <a:p>
            <a:r>
              <a:rPr lang="en-US" dirty="0" smtClean="0"/>
              <a:t>Employee must be employed for at least six months (exceptions may be granted by the Director).</a:t>
            </a:r>
          </a:p>
          <a:p>
            <a:r>
              <a:rPr lang="en-US" dirty="0" smtClean="0"/>
              <a:t>Remote work is not a right to the employee &amp; may be discontinued at any time.</a:t>
            </a:r>
          </a:p>
          <a:p>
            <a:r>
              <a:rPr lang="en-US" dirty="0" smtClean="0"/>
              <a:t>Employee must have a “meets expectations” evaluation or higher.</a:t>
            </a:r>
          </a:p>
          <a:p>
            <a:pPr marL="0" indent="0">
              <a:buNone/>
            </a:pPr>
            <a:endParaRPr lang="en-US" dirty="0" smtClean="0"/>
          </a:p>
        </p:txBody>
      </p:sp>
    </p:spTree>
    <p:extLst>
      <p:ext uri="{BB962C8B-B14F-4D97-AF65-F5344CB8AC3E}">
        <p14:creationId xmlns:p14="http://schemas.microsoft.com/office/powerpoint/2010/main" val="2443422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Items to Consider</a:t>
            </a:r>
            <a:endParaRPr lang="en-US" dirty="0"/>
          </a:p>
        </p:txBody>
      </p:sp>
      <p:sp>
        <p:nvSpPr>
          <p:cNvPr id="3" name="Content Placeholder 2"/>
          <p:cNvSpPr>
            <a:spLocks noGrp="1"/>
          </p:cNvSpPr>
          <p:nvPr>
            <p:ph idx="1"/>
          </p:nvPr>
        </p:nvSpPr>
        <p:spPr>
          <a:xfrm>
            <a:off x="2589212" y="1554480"/>
            <a:ext cx="8915400" cy="4356742"/>
          </a:xfrm>
        </p:spPr>
        <p:txBody>
          <a:bodyPr/>
          <a:lstStyle/>
          <a:p>
            <a:r>
              <a:rPr lang="en-US" dirty="0" smtClean="0"/>
              <a:t>Some positions are suitable – consider the nature of the work performed and service that is provided.</a:t>
            </a:r>
          </a:p>
          <a:p>
            <a:r>
              <a:rPr lang="en-US" dirty="0" smtClean="0"/>
              <a:t>Can the employee work independently or do they provide support or collaborate with others?</a:t>
            </a:r>
          </a:p>
          <a:p>
            <a:r>
              <a:rPr lang="en-US" dirty="0" smtClean="0"/>
              <a:t>Is the work portable and can work be accessed electronically?</a:t>
            </a:r>
          </a:p>
          <a:p>
            <a:r>
              <a:rPr lang="en-US" dirty="0" smtClean="0"/>
              <a:t>Will it cause adverse affects on customer service?</a:t>
            </a:r>
          </a:p>
          <a:p>
            <a:r>
              <a:rPr lang="en-US" dirty="0" smtClean="0"/>
              <a:t>Does the position require unscheduled face-to-face interaction frequently?</a:t>
            </a:r>
          </a:p>
          <a:p>
            <a:r>
              <a:rPr lang="en-US" dirty="0" smtClean="0"/>
              <a:t>Will this cause an increase workload on others in the office or is it a seamless transition?</a:t>
            </a:r>
          </a:p>
          <a:p>
            <a:r>
              <a:rPr lang="en-US" dirty="0" smtClean="0"/>
              <a:t>Can the productivity of the position be measured while working remote?</a:t>
            </a:r>
            <a:endParaRPr lang="en-US" dirty="0"/>
          </a:p>
        </p:txBody>
      </p:sp>
    </p:spTree>
    <p:extLst>
      <p:ext uri="{BB962C8B-B14F-4D97-AF65-F5344CB8AC3E}">
        <p14:creationId xmlns:p14="http://schemas.microsoft.com/office/powerpoint/2010/main" val="3140401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3216" y="208474"/>
            <a:ext cx="8911687" cy="697613"/>
          </a:xfrm>
        </p:spPr>
        <p:txBody>
          <a:bodyPr/>
          <a:lstStyle/>
          <a:p>
            <a:pPr algn="ctr"/>
            <a:r>
              <a:rPr lang="en-US" dirty="0" smtClean="0"/>
              <a:t>Responsibilities</a:t>
            </a:r>
            <a:endParaRPr lang="en-US" dirty="0"/>
          </a:p>
        </p:txBody>
      </p:sp>
      <p:sp>
        <p:nvSpPr>
          <p:cNvPr id="3" name="Content Placeholder 2"/>
          <p:cNvSpPr>
            <a:spLocks noGrp="1"/>
          </p:cNvSpPr>
          <p:nvPr>
            <p:ph idx="1"/>
          </p:nvPr>
        </p:nvSpPr>
        <p:spPr>
          <a:xfrm>
            <a:off x="1313411" y="1039091"/>
            <a:ext cx="10207827" cy="5187142"/>
          </a:xfrm>
        </p:spPr>
        <p:txBody>
          <a:bodyPr/>
          <a:lstStyle/>
          <a:p>
            <a:r>
              <a:rPr lang="en-US" dirty="0" smtClean="0"/>
              <a:t>Director - determines if the employee can work remotely based on suitability of the work, the employee and the dept. responsibilities.  They provide information on the program to the AEC as needed.</a:t>
            </a:r>
          </a:p>
          <a:p>
            <a:r>
              <a:rPr lang="en-US" dirty="0" smtClean="0"/>
              <a:t>IT – Provides technical support through IT help desk, sets technology standards, assign remote access options that are available, provides consultation for the program for technology purposes.</a:t>
            </a:r>
          </a:p>
          <a:p>
            <a:r>
              <a:rPr lang="en-US" dirty="0" smtClean="0"/>
              <a:t>HR – Develops guidelines &amp; forms, provides support, conducts training for supervisors &amp; remote workers as needed, provides information security awareness training, provides analysis of the effectiveness of the program and will recommend appropriate remedial actions.</a:t>
            </a:r>
          </a:p>
          <a:p>
            <a:r>
              <a:rPr lang="en-US" dirty="0" smtClean="0"/>
              <a:t>Directors &amp; Supervisors – Implement arrangements as practicable, implement a way to measure work outcomes, provide support to remote worker, coordinate with IT on technical issues, obtain feedback regarding the impact of remote worker.</a:t>
            </a:r>
          </a:p>
          <a:p>
            <a:r>
              <a:rPr lang="en-US" dirty="0" smtClean="0"/>
              <a:t>Employee – Keep informed, remain accessible during work hours, be accountable and transparent, organize tasks, track work performed and communicate results to supervisor, report to work on-site on scheduled days and if needed.</a:t>
            </a:r>
            <a:endParaRPr lang="en-US" dirty="0"/>
          </a:p>
        </p:txBody>
      </p:sp>
    </p:spTree>
    <p:extLst>
      <p:ext uri="{BB962C8B-B14F-4D97-AF65-F5344CB8AC3E}">
        <p14:creationId xmlns:p14="http://schemas.microsoft.com/office/powerpoint/2010/main" val="1180610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55803"/>
          </a:xfrm>
        </p:spPr>
        <p:txBody>
          <a:bodyPr/>
          <a:lstStyle/>
          <a:p>
            <a:pPr algn="ctr"/>
            <a:r>
              <a:rPr lang="en-US" dirty="0" smtClean="0"/>
              <a:t>Guidelines</a:t>
            </a:r>
            <a:endParaRPr lang="en-US" dirty="0"/>
          </a:p>
        </p:txBody>
      </p:sp>
      <p:sp>
        <p:nvSpPr>
          <p:cNvPr id="3" name="Content Placeholder 2"/>
          <p:cNvSpPr>
            <a:spLocks noGrp="1"/>
          </p:cNvSpPr>
          <p:nvPr>
            <p:ph idx="1"/>
          </p:nvPr>
        </p:nvSpPr>
        <p:spPr>
          <a:xfrm>
            <a:off x="2589212" y="1604355"/>
            <a:ext cx="8915400" cy="4580313"/>
          </a:xfrm>
        </p:spPr>
        <p:txBody>
          <a:bodyPr>
            <a:normAutofit/>
          </a:bodyPr>
          <a:lstStyle/>
          <a:p>
            <a:r>
              <a:rPr lang="en-US" dirty="0" smtClean="0"/>
              <a:t>Work schedule is no more than two days per week unless during an emergency situation.</a:t>
            </a:r>
          </a:p>
          <a:p>
            <a:r>
              <a:rPr lang="en-US" dirty="0" smtClean="0"/>
              <a:t>Employee must be available and accessible during work hours.</a:t>
            </a:r>
          </a:p>
          <a:p>
            <a:r>
              <a:rPr lang="en-US" dirty="0" smtClean="0"/>
              <a:t>Participate in scheduled meetings via teleconference when appropriate and report to the office for meetings that need to be in-person.</a:t>
            </a:r>
          </a:p>
          <a:p>
            <a:r>
              <a:rPr lang="en-US" dirty="0" smtClean="0"/>
              <a:t>Travel between the remote work location and the county is considered commuting time and will not count as time worked for compensation purposes.</a:t>
            </a:r>
          </a:p>
          <a:p>
            <a:r>
              <a:rPr lang="en-US" dirty="0" smtClean="0"/>
              <a:t>Should appear seamless to customers.</a:t>
            </a:r>
          </a:p>
          <a:p>
            <a:r>
              <a:rPr lang="en-US" dirty="0" smtClean="0"/>
              <a:t>Maintain confidentiality of all work-related information, including written documents, electronic files and verbal communication.</a:t>
            </a:r>
          </a:p>
          <a:p>
            <a:r>
              <a:rPr lang="en-US" dirty="0" smtClean="0"/>
              <a:t>Verbal work-related communication should be conducted in a private area.</a:t>
            </a:r>
          </a:p>
        </p:txBody>
      </p:sp>
    </p:spTree>
    <p:extLst>
      <p:ext uri="{BB962C8B-B14F-4D97-AF65-F5344CB8AC3E}">
        <p14:creationId xmlns:p14="http://schemas.microsoft.com/office/powerpoint/2010/main" val="4028953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7490"/>
          </a:xfrm>
        </p:spPr>
        <p:txBody>
          <a:bodyPr/>
          <a:lstStyle/>
          <a:p>
            <a:pPr algn="ctr"/>
            <a:r>
              <a:rPr lang="en-US" dirty="0" smtClean="0"/>
              <a:t>Guidelines </a:t>
            </a:r>
            <a:r>
              <a:rPr lang="en-US" dirty="0" err="1" smtClean="0"/>
              <a:t>Cont</a:t>
            </a:r>
            <a:r>
              <a:rPr lang="en-US" dirty="0" smtClean="0"/>
              <a:t>…..</a:t>
            </a:r>
            <a:endParaRPr lang="en-US" dirty="0"/>
          </a:p>
        </p:txBody>
      </p:sp>
      <p:sp>
        <p:nvSpPr>
          <p:cNvPr id="3" name="Content Placeholder 2"/>
          <p:cNvSpPr>
            <a:spLocks noGrp="1"/>
          </p:cNvSpPr>
          <p:nvPr>
            <p:ph idx="1"/>
          </p:nvPr>
        </p:nvSpPr>
        <p:spPr>
          <a:xfrm>
            <a:off x="1695796" y="1438102"/>
            <a:ext cx="9808816" cy="4821382"/>
          </a:xfrm>
        </p:spPr>
        <p:txBody>
          <a:bodyPr/>
          <a:lstStyle/>
          <a:p>
            <a:r>
              <a:rPr lang="en-US" dirty="0" smtClean="0"/>
              <a:t>Employee must have a designated work space to perform work remotely.</a:t>
            </a:r>
          </a:p>
          <a:p>
            <a:r>
              <a:rPr lang="en-US" dirty="0" smtClean="0"/>
              <a:t>Employee cannot conduct face-to-face meetings with customers or co-workers in the employee’s home.</a:t>
            </a:r>
          </a:p>
          <a:p>
            <a:r>
              <a:rPr lang="en-US" dirty="0" smtClean="0"/>
              <a:t>Work done at the remote work site is considered official County business and is subject to FOIA.</a:t>
            </a:r>
          </a:p>
          <a:p>
            <a:r>
              <a:rPr lang="en-US" dirty="0" smtClean="0"/>
              <a:t>Equipment must be available for employee to use (the County is not obligated to purchase equipment to allow the remote work).</a:t>
            </a:r>
          </a:p>
          <a:p>
            <a:r>
              <a:rPr lang="en-US" dirty="0" smtClean="0"/>
              <a:t>All equipment, supplies or other property provided by the county is the property of the county.</a:t>
            </a:r>
          </a:p>
          <a:p>
            <a:r>
              <a:rPr lang="en-US" dirty="0" smtClean="0"/>
              <a:t>Equipment owned by the County is only serviced and repaired at county facilities, repair technicians will not travel to the remote work site.</a:t>
            </a:r>
          </a:p>
          <a:p>
            <a:r>
              <a:rPr lang="en-US" dirty="0" smtClean="0"/>
              <a:t>No employee shall have multiple county computers. </a:t>
            </a:r>
          </a:p>
          <a:p>
            <a:r>
              <a:rPr lang="en-US" dirty="0" smtClean="0"/>
              <a:t>Only county approved software shall be downloaded on county equipment.</a:t>
            </a:r>
            <a:endParaRPr lang="en-US" dirty="0"/>
          </a:p>
        </p:txBody>
      </p:sp>
    </p:spTree>
    <p:extLst>
      <p:ext uri="{BB962C8B-B14F-4D97-AF65-F5344CB8AC3E}">
        <p14:creationId xmlns:p14="http://schemas.microsoft.com/office/powerpoint/2010/main" val="22143315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208</TotalTime>
  <Words>1723</Words>
  <Application>Microsoft Office PowerPoint</Application>
  <PresentationFormat>Widescreen</PresentationFormat>
  <Paragraphs>96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Wisp</vt:lpstr>
      <vt:lpstr>Hours of Work  Proposed Policy Revisions</vt:lpstr>
      <vt:lpstr>Recap from November 23 Work Session</vt:lpstr>
      <vt:lpstr>Recap of Hours of Work 20.1 &amp; Flexible Work Scheduling 20.2</vt:lpstr>
      <vt:lpstr>New Section Remote Work (20.3)</vt:lpstr>
      <vt:lpstr>Eligibility(20.5)</vt:lpstr>
      <vt:lpstr>Items to Consider</vt:lpstr>
      <vt:lpstr>Responsibilities</vt:lpstr>
      <vt:lpstr>Guidelines</vt:lpstr>
      <vt:lpstr>Guidelines Cont…..</vt:lpstr>
      <vt:lpstr>Guidelines Cont….</vt:lpstr>
      <vt:lpstr>Liability and Work-related Injuries</vt:lpstr>
      <vt:lpstr>Other Items</vt:lpstr>
      <vt:lpstr>Other Items</vt:lpstr>
      <vt:lpstr>Other Localities who Offer Remote Work &amp; Feedback from their HR Dept.</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Hours of Work  Proposed Policy Revisions</dc:title>
  <dc:creator>Corrie Hurt</dc:creator>
  <cp:lastModifiedBy>Corrie Hurt</cp:lastModifiedBy>
  <cp:revision>19</cp:revision>
  <dcterms:created xsi:type="dcterms:W3CDTF">2021-11-22T12:33:02Z</dcterms:created>
  <dcterms:modified xsi:type="dcterms:W3CDTF">2021-12-09T20:58:37Z</dcterms:modified>
</cp:coreProperties>
</file>